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94" r:id="rId9"/>
    <p:sldId id="265" r:id="rId10"/>
    <p:sldId id="295" r:id="rId11"/>
    <p:sldId id="296" r:id="rId12"/>
    <p:sldId id="266" r:id="rId13"/>
    <p:sldId id="289" r:id="rId14"/>
    <p:sldId id="290" r:id="rId15"/>
    <p:sldId id="279" r:id="rId16"/>
    <p:sldId id="293" r:id="rId17"/>
    <p:sldId id="281" r:id="rId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E2C"/>
    <a:srgbClr val="465723"/>
    <a:srgbClr val="39471D"/>
    <a:srgbClr val="21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B470-7265-476E-AEAE-B994A4C99C3B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004D-6DBE-467E-B9C8-3ECFC1EB98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1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6004D-6DBE-467E-B9C8-3ECFC1EB986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3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57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8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79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01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4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5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0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02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6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71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0EC8D-17F2-4955-98FB-8B3A05AE6EC2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oticsURJC-students/2016-tfg-jorge-vela" TargetMode="External"/><Relationship Id="rId2" Type="http://schemas.openxmlformats.org/officeDocument/2006/relationships/hyperlink" Target="http://jderobot.org/Jvela-tf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71600" y="2276873"/>
            <a:ext cx="6912768" cy="504056"/>
          </a:xfrm>
        </p:spPr>
        <p:txBody>
          <a:bodyPr>
            <a:normAutofit fontScale="90000"/>
          </a:bodyPr>
          <a:lstStyle/>
          <a:p>
            <a:r>
              <a:rPr lang="es-ES" dirty="0"/>
              <a:t>Despegue, navegación y aterrizaje visuales de un drone usando JdeRobot</a:t>
            </a:r>
            <a:r>
              <a:rPr lang="pt-BR" dirty="0"/>
              <a:t> 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8466" y="4437112"/>
            <a:ext cx="5489409" cy="1224136"/>
          </a:xfrm>
        </p:spPr>
        <p:txBody>
          <a:bodyPr>
            <a:normAutofit fontScale="77500" lnSpcReduction="20000"/>
          </a:bodyPr>
          <a:lstStyle/>
          <a:p>
            <a:endParaRPr lang="es-ES" dirty="0"/>
          </a:p>
          <a:p>
            <a:r>
              <a:rPr lang="es-ES" i="1" dirty="0">
                <a:solidFill>
                  <a:schemeClr val="tx1"/>
                </a:solidFill>
              </a:rPr>
              <a:t>Jorge Vela Peña</a:t>
            </a:r>
          </a:p>
          <a:p>
            <a:r>
              <a:rPr lang="es-ES" i="1" dirty="0">
                <a:solidFill>
                  <a:schemeClr val="tx1"/>
                </a:solidFill>
              </a:rPr>
              <a:t>j.vela@alumnos.urjc.es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5" y="332656"/>
            <a:ext cx="2448272" cy="108011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26" y="3493692"/>
            <a:ext cx="936104" cy="120875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621755"/>
            <a:ext cx="1905266" cy="95263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6158578" y="602128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latin typeface="+mj-lt"/>
              </a:rPr>
              <a:t>30 de octubre de 2017</a:t>
            </a:r>
          </a:p>
        </p:txBody>
      </p:sp>
    </p:spTree>
    <p:extLst>
      <p:ext uri="{BB962C8B-B14F-4D97-AF65-F5344CB8AC3E}">
        <p14:creationId xmlns:p14="http://schemas.microsoft.com/office/powerpoint/2010/main" val="56442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88021"/>
            <a:ext cx="8229600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Búsqueda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491880" y="140110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Control</a:t>
            </a:r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3704E4FF-A5D4-4A46-B717-90FF647C38E4}"/>
              </a:ext>
            </a:extLst>
          </p:cNvPr>
          <p:cNvSpPr txBox="1">
            <a:spLocks/>
          </p:cNvSpPr>
          <p:nvPr/>
        </p:nvSpPr>
        <p:spPr>
          <a:xfrm>
            <a:off x="971600" y="2835462"/>
            <a:ext cx="8229600" cy="370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Movimiento en espirales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Control Proporcional y derivativo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2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6A09FB3-C1B0-4202-89AE-1145794BD5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/>
          <a:stretch/>
        </p:blipFill>
        <p:spPr>
          <a:xfrm>
            <a:off x="539552" y="4287573"/>
            <a:ext cx="3466728" cy="20294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FB98F82-87D0-43E0-A445-E2908A1F1D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63" t="51400" r="38187" b="30400"/>
          <a:stretch/>
        </p:blipFill>
        <p:spPr>
          <a:xfrm>
            <a:off x="5005028" y="4287573"/>
            <a:ext cx="3096344" cy="201262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94CD775-D159-4F34-A409-9CB277B4CB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50" t="51513" r="42163" b="44530"/>
          <a:stretch/>
        </p:blipFill>
        <p:spPr>
          <a:xfrm>
            <a:off x="6804248" y="4287573"/>
            <a:ext cx="555773" cy="4974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B7A8F90-1096-4FCC-8309-D3F1C76F15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875" t="57993" r="39763" b="36822"/>
          <a:stretch/>
        </p:blipFill>
        <p:spPr>
          <a:xfrm>
            <a:off x="7301268" y="4980066"/>
            <a:ext cx="521995" cy="64445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D7900A4-C437-416B-8AF3-1F0800C7A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44" y="1912177"/>
            <a:ext cx="2061864" cy="19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2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297091"/>
            <a:ext cx="8229600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Aterrizaje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491880" y="140110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Control</a:t>
            </a:r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0F4F492F-4EFC-4BE4-83EA-AC43A78E7692}"/>
              </a:ext>
            </a:extLst>
          </p:cNvPr>
          <p:cNvSpPr txBox="1">
            <a:spLocks/>
          </p:cNvSpPr>
          <p:nvPr/>
        </p:nvSpPr>
        <p:spPr>
          <a:xfrm>
            <a:off x="971600" y="2789174"/>
            <a:ext cx="8229600" cy="370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Área de la baliza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FF5B649-17E4-4946-9FF5-C4E9C1123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8" y="3911368"/>
            <a:ext cx="3746600" cy="21819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C41AA4D-0346-4A24-ACCF-103CF0B239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637" t="50000" r="38188" b="30400"/>
          <a:stretch/>
        </p:blipFill>
        <p:spPr>
          <a:xfrm>
            <a:off x="5580112" y="3911366"/>
            <a:ext cx="2443740" cy="190068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A6E5CB-19B0-4882-BCB7-BF864B089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87" t="65400" r="46851" b="30400"/>
          <a:stretch/>
        </p:blipFill>
        <p:spPr>
          <a:xfrm>
            <a:off x="6095636" y="5384120"/>
            <a:ext cx="459593" cy="4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B8B6816F-97B7-4E14-9E93-C8E253F98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99" t="28237" r="16701" b="42845"/>
          <a:stretch/>
        </p:blipFill>
        <p:spPr>
          <a:xfrm>
            <a:off x="3563888" y="4345343"/>
            <a:ext cx="2558178" cy="2338708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FA3FB1F-D4CE-4B31-8F46-A6BE5FA7F3BE}"/>
              </a:ext>
            </a:extLst>
          </p:cNvPr>
          <p:cNvSpPr/>
          <p:nvPr/>
        </p:nvSpPr>
        <p:spPr>
          <a:xfrm>
            <a:off x="6271304" y="3338901"/>
            <a:ext cx="2843808" cy="5232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825D8FD-E0AB-46FA-B6D0-0E2CB7D0729D}"/>
              </a:ext>
            </a:extLst>
          </p:cNvPr>
          <p:cNvSpPr/>
          <p:nvPr/>
        </p:nvSpPr>
        <p:spPr>
          <a:xfrm>
            <a:off x="83000" y="3340807"/>
            <a:ext cx="2843808" cy="5232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9B2F15F-2F7C-4767-A73A-FB44E5675830}"/>
              </a:ext>
            </a:extLst>
          </p:cNvPr>
          <p:cNvSpPr/>
          <p:nvPr/>
        </p:nvSpPr>
        <p:spPr>
          <a:xfrm>
            <a:off x="3072772" y="3338293"/>
            <a:ext cx="3154880" cy="5232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C683EF0-836A-4CAB-AE64-3C538A86446D}"/>
              </a:ext>
            </a:extLst>
          </p:cNvPr>
          <p:cNvSpPr txBox="1"/>
          <p:nvPr/>
        </p:nvSpPr>
        <p:spPr>
          <a:xfrm>
            <a:off x="62890" y="3311088"/>
            <a:ext cx="298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Interfaz de control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0C3C139-FDB4-4245-8A01-4B1C936B8B0F}"/>
              </a:ext>
            </a:extLst>
          </p:cNvPr>
          <p:cNvSpPr txBox="1"/>
          <p:nvPr/>
        </p:nvSpPr>
        <p:spPr>
          <a:xfrm>
            <a:off x="6122066" y="3305198"/>
            <a:ext cx="3139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 Algoritmo principal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487C8FB-514D-4932-94D8-7760B575A3B0}"/>
              </a:ext>
            </a:extLst>
          </p:cNvPr>
          <p:cNvSpPr txBox="1"/>
          <p:nvPr/>
        </p:nvSpPr>
        <p:spPr>
          <a:xfrm>
            <a:off x="3070824" y="3338293"/>
            <a:ext cx="322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Diagrama de estados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378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2492121" y="1243803"/>
            <a:ext cx="39332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Arquitectura software</a:t>
            </a:r>
            <a:endParaRPr lang="es-ES" sz="3200" dirty="0"/>
          </a:p>
          <a:p>
            <a:pPr algn="ctr"/>
            <a:endParaRPr lang="es-ES" sz="320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F5EE918-D065-47CC-9A98-85B9E8A3B8FF}"/>
              </a:ext>
            </a:extLst>
          </p:cNvPr>
          <p:cNvCxnSpPr/>
          <p:nvPr/>
        </p:nvCxnSpPr>
        <p:spPr>
          <a:xfrm>
            <a:off x="4443268" y="2585385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BF08D214-52C4-4D4E-9806-D3E839AB6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9" t="24549" r="39066" b="46275"/>
          <a:stretch/>
        </p:blipFill>
        <p:spPr>
          <a:xfrm>
            <a:off x="130829" y="4011152"/>
            <a:ext cx="3361051" cy="2710323"/>
          </a:xfrm>
          <a:prstGeom prst="rect">
            <a:avLst/>
          </a:prstGeom>
        </p:spPr>
      </p:pic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2D2DAEAC-27FE-46A0-B7F2-417CF2013393}"/>
              </a:ext>
            </a:extLst>
          </p:cNvPr>
          <p:cNvSpPr/>
          <p:nvPr/>
        </p:nvSpPr>
        <p:spPr>
          <a:xfrm>
            <a:off x="1916208" y="1747704"/>
            <a:ext cx="5006717" cy="4765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1A34470-4124-4B5C-92BA-7DFBE0C0DCDB}"/>
              </a:ext>
            </a:extLst>
          </p:cNvPr>
          <p:cNvSpPr txBox="1"/>
          <p:nvPr/>
        </p:nvSpPr>
        <p:spPr>
          <a:xfrm>
            <a:off x="2492121" y="1706618"/>
            <a:ext cx="377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Aplicación principal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8B529865-C45A-4EBF-A8A6-BE47F38CEDE0}"/>
              </a:ext>
            </a:extLst>
          </p:cNvPr>
          <p:cNvCxnSpPr/>
          <p:nvPr/>
        </p:nvCxnSpPr>
        <p:spPr>
          <a:xfrm>
            <a:off x="4437012" y="2243398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6703E43-CB57-4875-9C5B-0D001F1C97BA}"/>
              </a:ext>
            </a:extLst>
          </p:cNvPr>
          <p:cNvCxnSpPr/>
          <p:nvPr/>
        </p:nvCxnSpPr>
        <p:spPr>
          <a:xfrm flipH="1">
            <a:off x="910780" y="2819462"/>
            <a:ext cx="3526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901336B0-FCB5-4FF9-B1A1-FB8139D0807B}"/>
              </a:ext>
            </a:extLst>
          </p:cNvPr>
          <p:cNvCxnSpPr/>
          <p:nvPr/>
        </p:nvCxnSpPr>
        <p:spPr>
          <a:xfrm flipH="1">
            <a:off x="4437012" y="2819462"/>
            <a:ext cx="3526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A040A715-11D7-427E-BC03-24C072D8739C}"/>
              </a:ext>
            </a:extLst>
          </p:cNvPr>
          <p:cNvCxnSpPr>
            <a:cxnSpLocks/>
          </p:cNvCxnSpPr>
          <p:nvPr/>
        </p:nvCxnSpPr>
        <p:spPr>
          <a:xfrm>
            <a:off x="910780" y="2819462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AB114F38-5A2A-40AA-AC0D-86BA4395688B}"/>
              </a:ext>
            </a:extLst>
          </p:cNvPr>
          <p:cNvCxnSpPr>
            <a:cxnSpLocks/>
          </p:cNvCxnSpPr>
          <p:nvPr/>
        </p:nvCxnSpPr>
        <p:spPr>
          <a:xfrm>
            <a:off x="4437012" y="2819462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A8FCC282-A078-4251-8B72-63F0BEF0BB2C}"/>
              </a:ext>
            </a:extLst>
          </p:cNvPr>
          <p:cNvCxnSpPr>
            <a:cxnSpLocks/>
          </p:cNvCxnSpPr>
          <p:nvPr/>
        </p:nvCxnSpPr>
        <p:spPr>
          <a:xfrm>
            <a:off x="7963244" y="2819462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F721B68-B712-4267-B89D-B5CB8A17ED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75" t="44798" r="67007" b="14480"/>
          <a:stretch/>
        </p:blipFill>
        <p:spPr>
          <a:xfrm>
            <a:off x="6298246" y="3980911"/>
            <a:ext cx="2450218" cy="24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3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2057145" y="1417638"/>
            <a:ext cx="5029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Ejecución típica el simulador</a:t>
            </a:r>
            <a:endParaRPr lang="es-ES" sz="3200" dirty="0"/>
          </a:p>
        </p:txBody>
      </p:sp>
      <p:pic>
        <p:nvPicPr>
          <p:cNvPr id="9" name="Algorithm">
            <a:hlinkClick r:id="" action="ppaction://media"/>
            <a:extLst>
              <a:ext uri="{FF2B5EF4-FFF2-40B4-BE49-F238E27FC236}">
                <a16:creationId xmlns:a16="http://schemas.microsoft.com/office/drawing/2014/main" id="{F8CB4175-6784-470B-8C58-CBE4CBBA16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2959" y="2191140"/>
            <a:ext cx="7344816" cy="41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7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683036" y="1347676"/>
            <a:ext cx="5777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Ejecución típica con el drone real</a:t>
            </a:r>
            <a:endParaRPr lang="es-ES" sz="3200" dirty="0"/>
          </a:p>
        </p:txBody>
      </p:sp>
      <p:pic>
        <p:nvPicPr>
          <p:cNvPr id="9" name="VID 20171022 200918">
            <a:hlinkClick r:id="" action="ppaction://media"/>
            <a:extLst>
              <a:ext uri="{FF2B5EF4-FFF2-40B4-BE49-F238E27FC236}">
                <a16:creationId xmlns:a16="http://schemas.microsoft.com/office/drawing/2014/main" id="{E3AE13F1-1AC7-434B-BC3C-01F501974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5697" y="2200685"/>
            <a:ext cx="7178711" cy="40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044802"/>
            <a:ext cx="8229600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Percepción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Control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Validación experimental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366380" y="1582778"/>
            <a:ext cx="1847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346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2411760"/>
            <a:ext cx="8229600" cy="38632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Probar en exteriores con el 3DR Solo drone.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Probar otros métodos de navegación autónoma 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Conseguir trayectorias mas lejanas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3156" y="1464749"/>
            <a:ext cx="2557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Líneas futuras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3132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Enlaces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9115" y="3011442"/>
            <a:ext cx="8037685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Mediawiki: </a:t>
            </a:r>
            <a:r>
              <a:rPr lang="es-ES" sz="2400" dirty="0">
                <a:hlinkClick r:id="rId2"/>
              </a:rPr>
              <a:t>http://jderobot.org/Jvela-tfg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Repositorio: </a:t>
            </a:r>
            <a:r>
              <a:rPr lang="es-ES" sz="2400" dirty="0">
                <a:hlinkClick r:id="rId3"/>
              </a:rPr>
              <a:t>https://github.com/RoboticsURJC-students/2016-tfg-jorge-vela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707904" y="1963603"/>
            <a:ext cx="14494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Enlaces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680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Introducción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Objetivos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Infraestructura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Algoritmo de navegación autónoma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Experimentos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Conclusiones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cxnSp>
        <p:nvCxnSpPr>
          <p:cNvPr id="7" name="6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3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96786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Robótica y su aplicación en los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Hardware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Software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Aplicaciones en RoboticsLab URJC </a:t>
            </a:r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C8DD161-0F5D-4DEA-9797-698125319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26" y="4437112"/>
            <a:ext cx="3764547" cy="16718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3497A9-BA71-4289-A059-B4AD3104B2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06" y="2428320"/>
            <a:ext cx="2325515" cy="13842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0BBBD7E-7833-40E8-A818-0FCAB29BB7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9" y="4286613"/>
            <a:ext cx="3923928" cy="22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093076"/>
            <a:ext cx="8229600" cy="39933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Percepción visual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Control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Validación experimental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Infraestructura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8910" y="1907120"/>
            <a:ext cx="8229600" cy="3633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Parrot AR.Drone 2.0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Gazebo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JdeRobot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OpenCV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C5B2BD-932B-4D9E-8E0C-5B77149BB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532307"/>
            <a:ext cx="2938563" cy="259527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F063E23-14C0-41F5-AA78-D87001B83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15276"/>
            <a:ext cx="2683423" cy="241776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88F6D37-3E17-48B7-827D-882182FA1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452219"/>
            <a:ext cx="4464496" cy="22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541" y="250395"/>
            <a:ext cx="8229600" cy="1143000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rgbClr val="0070C0"/>
                </a:solidFill>
              </a:rPr>
              <a:t>Algoritmo de navegación</a:t>
            </a:r>
            <a:br>
              <a:rPr lang="es-ES" sz="3600" dirty="0">
                <a:solidFill>
                  <a:srgbClr val="0070C0"/>
                </a:solidFill>
              </a:rPr>
            </a:br>
            <a:r>
              <a:rPr lang="es-ES" sz="3600" dirty="0">
                <a:solidFill>
                  <a:srgbClr val="0070C0"/>
                </a:solidFill>
              </a:rPr>
              <a:t>autónoma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3779" y="2150663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Bucle reactivo infinito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Adquisición de información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Procesamiento de información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Envío de órdenes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779912" y="1496723"/>
            <a:ext cx="13548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Diseño</a:t>
            </a:r>
          </a:p>
          <a:p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B0D280C-9E62-47CD-A178-96A45DF3AB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49"/>
          <a:stretch/>
        </p:blipFill>
        <p:spPr>
          <a:xfrm>
            <a:off x="5208122" y="4005064"/>
            <a:ext cx="1518479" cy="863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32140E0-A8FD-4F5F-9837-D850156E5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883021"/>
            <a:ext cx="4896544" cy="29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1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>
            <a:extLst>
              <a:ext uri="{FF2B5EF4-FFF2-40B4-BE49-F238E27FC236}">
                <a16:creationId xmlns:a16="http://schemas.microsoft.com/office/drawing/2014/main" id="{CD3D4194-7D15-4D90-B159-6A53C4627A9D}"/>
              </a:ext>
            </a:extLst>
          </p:cNvPr>
          <p:cNvSpPr/>
          <p:nvPr/>
        </p:nvSpPr>
        <p:spPr>
          <a:xfrm>
            <a:off x="7165171" y="2136416"/>
            <a:ext cx="1512299" cy="906323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085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87723"/>
            <a:ext cx="8229600" cy="356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512555" y="1475322"/>
            <a:ext cx="211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Percepción</a:t>
            </a:r>
            <a:endParaRPr lang="es-ES" sz="32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4296E07-8059-4E9C-8C4A-CDBA20419956}"/>
              </a:ext>
            </a:extLst>
          </p:cNvPr>
          <p:cNvSpPr/>
          <p:nvPr/>
        </p:nvSpPr>
        <p:spPr>
          <a:xfrm>
            <a:off x="5088605" y="2141488"/>
            <a:ext cx="1432712" cy="901251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5EB478D-3A48-467B-8FFA-FFDE585831A2}"/>
              </a:ext>
            </a:extLst>
          </p:cNvPr>
          <p:cNvSpPr/>
          <p:nvPr/>
        </p:nvSpPr>
        <p:spPr>
          <a:xfrm>
            <a:off x="2388241" y="2136416"/>
            <a:ext cx="1955215" cy="9012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8B9866B-BACF-408F-AC66-E4161FCE228B}"/>
              </a:ext>
            </a:extLst>
          </p:cNvPr>
          <p:cNvSpPr txBox="1"/>
          <p:nvPr/>
        </p:nvSpPr>
        <p:spPr>
          <a:xfrm>
            <a:off x="2394765" y="2263875"/>
            <a:ext cx="179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Convertir de RGB</a:t>
            </a:r>
          </a:p>
          <a:p>
            <a:r>
              <a:rPr lang="es-ES" dirty="0"/>
              <a:t>a HSV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ADFC626-FCDC-4416-BBCF-52C111BF452C}"/>
              </a:ext>
            </a:extLst>
          </p:cNvPr>
          <p:cNvSpPr txBox="1"/>
          <p:nvPr/>
        </p:nvSpPr>
        <p:spPr>
          <a:xfrm>
            <a:off x="5034243" y="2407447"/>
            <a:ext cx="148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Filtro de color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FDD9B3E-A7A8-43C6-9180-31D617BD7FF1}"/>
              </a:ext>
            </a:extLst>
          </p:cNvPr>
          <p:cNvSpPr txBox="1"/>
          <p:nvPr/>
        </p:nvSpPr>
        <p:spPr>
          <a:xfrm>
            <a:off x="7165171" y="2249223"/>
            <a:ext cx="1440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Operadores Morfológicos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D5263524-6898-4AE6-BE88-88597CAC9F47}"/>
              </a:ext>
            </a:extLst>
          </p:cNvPr>
          <p:cNvCxnSpPr>
            <a:cxnSpLocks/>
          </p:cNvCxnSpPr>
          <p:nvPr/>
        </p:nvCxnSpPr>
        <p:spPr>
          <a:xfrm>
            <a:off x="1763688" y="2592172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6B32776-F702-4362-BEBA-89FD1FB11A7E}"/>
              </a:ext>
            </a:extLst>
          </p:cNvPr>
          <p:cNvSpPr/>
          <p:nvPr/>
        </p:nvSpPr>
        <p:spPr>
          <a:xfrm>
            <a:off x="258323" y="2136416"/>
            <a:ext cx="1415177" cy="9012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53B9C60-49F3-4511-94E0-CC5C75FB8038}"/>
              </a:ext>
            </a:extLst>
          </p:cNvPr>
          <p:cNvSpPr txBox="1"/>
          <p:nvPr/>
        </p:nvSpPr>
        <p:spPr>
          <a:xfrm>
            <a:off x="307279" y="2275918"/>
            <a:ext cx="134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Imagen de entrada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6685FBF-4316-455C-B731-2C585A1EEE1C}"/>
              </a:ext>
            </a:extLst>
          </p:cNvPr>
          <p:cNvCxnSpPr>
            <a:cxnSpLocks/>
          </p:cNvCxnSpPr>
          <p:nvPr/>
        </p:nvCxnSpPr>
        <p:spPr>
          <a:xfrm>
            <a:off x="6548670" y="2572389"/>
            <a:ext cx="545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FB9AD8B4-1FAA-4461-BA1A-90300D72A730}"/>
              </a:ext>
            </a:extLst>
          </p:cNvPr>
          <p:cNvCxnSpPr>
            <a:cxnSpLocks/>
          </p:cNvCxnSpPr>
          <p:nvPr/>
        </p:nvCxnSpPr>
        <p:spPr>
          <a:xfrm>
            <a:off x="4488370" y="2572389"/>
            <a:ext cx="545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A0D23B7-75A1-4BB1-A200-BFFBD7D490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" t="30596" r="42691" b="12996"/>
          <a:stretch/>
        </p:blipFill>
        <p:spPr>
          <a:xfrm>
            <a:off x="258323" y="4915237"/>
            <a:ext cx="4615008" cy="16236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FD37F9-D41B-4489-8875-B313EE2300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72" t="42841" r="75200" b="46834"/>
          <a:stretch/>
        </p:blipFill>
        <p:spPr>
          <a:xfrm>
            <a:off x="258323" y="3146332"/>
            <a:ext cx="2123830" cy="157583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15F044E-C57A-4686-BDF4-18D1EEE196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38" t="38518" r="55753" b="23400"/>
          <a:stretch/>
        </p:blipFill>
        <p:spPr>
          <a:xfrm>
            <a:off x="4873330" y="3235812"/>
            <a:ext cx="3637143" cy="31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E716A023-1E77-4AB3-B920-E0DBC35D3329}"/>
              </a:ext>
            </a:extLst>
          </p:cNvPr>
          <p:cNvSpPr/>
          <p:nvPr/>
        </p:nvSpPr>
        <p:spPr>
          <a:xfrm>
            <a:off x="71868" y="2098337"/>
            <a:ext cx="2157039" cy="733466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085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512555" y="1475322"/>
            <a:ext cx="211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Percepción</a:t>
            </a:r>
            <a:endParaRPr lang="es-ES" sz="32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589AC76-257C-4B09-AD1F-EDC19AA5EA76}"/>
              </a:ext>
            </a:extLst>
          </p:cNvPr>
          <p:cNvSpPr/>
          <p:nvPr/>
        </p:nvSpPr>
        <p:spPr>
          <a:xfrm>
            <a:off x="6388858" y="2145183"/>
            <a:ext cx="1955215" cy="751113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379C027-1DBA-4146-B238-E2DF0A839ED2}"/>
              </a:ext>
            </a:extLst>
          </p:cNvPr>
          <p:cNvSpPr/>
          <p:nvPr/>
        </p:nvSpPr>
        <p:spPr>
          <a:xfrm>
            <a:off x="3487967" y="2162829"/>
            <a:ext cx="1955215" cy="733467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3021FEE-08A9-48DD-A231-5B3A0D4B5724}"/>
              </a:ext>
            </a:extLst>
          </p:cNvPr>
          <p:cNvSpPr txBox="1"/>
          <p:nvPr/>
        </p:nvSpPr>
        <p:spPr>
          <a:xfrm>
            <a:off x="60401" y="2193599"/>
            <a:ext cx="2255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División de objetos en</a:t>
            </a:r>
          </a:p>
          <a:p>
            <a:r>
              <a:rPr lang="es-ES" dirty="0"/>
              <a:t>diferentes imágenes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75AEDE-F75D-4FC6-8650-3ECBEAEA3042}"/>
              </a:ext>
            </a:extLst>
          </p:cNvPr>
          <p:cNvSpPr txBox="1"/>
          <p:nvPr/>
        </p:nvSpPr>
        <p:spPr>
          <a:xfrm>
            <a:off x="3502828" y="2300040"/>
            <a:ext cx="19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Suma de imágenes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91390A5-EC2E-4EDD-88B7-251387F291B2}"/>
              </a:ext>
            </a:extLst>
          </p:cNvPr>
          <p:cNvSpPr txBox="1"/>
          <p:nvPr/>
        </p:nvSpPr>
        <p:spPr>
          <a:xfrm>
            <a:off x="6474605" y="2307432"/>
            <a:ext cx="181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resultado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BBBAFB0-C79A-42DC-AC79-67B18BBA7DF4}"/>
              </a:ext>
            </a:extLst>
          </p:cNvPr>
          <p:cNvCxnSpPr>
            <a:cxnSpLocks/>
          </p:cNvCxnSpPr>
          <p:nvPr/>
        </p:nvCxnSpPr>
        <p:spPr>
          <a:xfrm>
            <a:off x="2335843" y="2507184"/>
            <a:ext cx="868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EE15F65-7914-4CA1-B2F4-31AE69472C61}"/>
              </a:ext>
            </a:extLst>
          </p:cNvPr>
          <p:cNvCxnSpPr>
            <a:cxnSpLocks/>
          </p:cNvCxnSpPr>
          <p:nvPr/>
        </p:nvCxnSpPr>
        <p:spPr>
          <a:xfrm>
            <a:off x="5588952" y="2477696"/>
            <a:ext cx="711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agen 53">
            <a:extLst>
              <a:ext uri="{FF2B5EF4-FFF2-40B4-BE49-F238E27FC236}">
                <a16:creationId xmlns:a16="http://schemas.microsoft.com/office/drawing/2014/main" id="{072A21F4-FD25-4A97-9BBF-69F74EE5A4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9" t="17806" r="7402" b="50000"/>
          <a:stretch/>
        </p:blipFill>
        <p:spPr>
          <a:xfrm>
            <a:off x="317983" y="3756501"/>
            <a:ext cx="3680964" cy="2098600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1383C257-A07A-4B82-B2C5-AE2762F218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t="13910" r="14861" b="5806"/>
          <a:stretch/>
        </p:blipFill>
        <p:spPr>
          <a:xfrm>
            <a:off x="4788024" y="3756501"/>
            <a:ext cx="3848859" cy="209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87528"/>
            <a:ext cx="8229600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Despegue.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491880" y="140110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Control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EE359C92-375B-4095-B551-5C51E02403A4}"/>
              </a:ext>
            </a:extLst>
          </p:cNvPr>
          <p:cNvSpPr txBox="1">
            <a:spLocks/>
          </p:cNvSpPr>
          <p:nvPr/>
        </p:nvSpPr>
        <p:spPr>
          <a:xfrm>
            <a:off x="974845" y="2833637"/>
            <a:ext cx="8229600" cy="370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Fase controlada por tiempo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Control Proporcional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D0A2CC7-C737-4D7C-B6F8-02BCCCD031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9" r="11660"/>
          <a:stretch/>
        </p:blipFill>
        <p:spPr>
          <a:xfrm>
            <a:off x="1403648" y="4057799"/>
            <a:ext cx="1584176" cy="216677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F07F084-838A-40A3-9630-3A6FAD6F9E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85" t="20528" r="58303" b="58945"/>
          <a:stretch/>
        </p:blipFill>
        <p:spPr>
          <a:xfrm>
            <a:off x="4414399" y="4057799"/>
            <a:ext cx="3057183" cy="216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2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</TotalTime>
  <Words>242</Words>
  <Application>Microsoft Office PowerPoint</Application>
  <PresentationFormat>Presentación en pantalla (4:3)</PresentationFormat>
  <Paragraphs>112</Paragraphs>
  <Slides>17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Tema de Office</vt:lpstr>
      <vt:lpstr>Despegue, navegación y aterrizaje visuales de un drone usando JdeRobot </vt:lpstr>
      <vt:lpstr>Índice</vt:lpstr>
      <vt:lpstr>Introducción</vt:lpstr>
      <vt:lpstr>Objetivos</vt:lpstr>
      <vt:lpstr>Infraestructura</vt:lpstr>
      <vt:lpstr>Algoritmo de navegación autónoma</vt:lpstr>
      <vt:lpstr>Algoritmo de navegación autónoma</vt:lpstr>
      <vt:lpstr>Algoritmo de navegación autónoma</vt:lpstr>
      <vt:lpstr>Algoritmo de navegación autónoma</vt:lpstr>
      <vt:lpstr>Algoritmo de navegación autónoma</vt:lpstr>
      <vt:lpstr>Algoritmo de navegación autónoma</vt:lpstr>
      <vt:lpstr>Algoritmo de navegación autónoma</vt:lpstr>
      <vt:lpstr>Experimentos</vt:lpstr>
      <vt:lpstr>Experimentos</vt:lpstr>
      <vt:lpstr>Conclusiones</vt:lpstr>
      <vt:lpstr>Conclusiones</vt:lpstr>
      <vt:lpstr>Enlaces</vt:lpstr>
    </vt:vector>
  </TitlesOfParts>
  <Company>U. Carlos III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Jorge Vela Peña</cp:lastModifiedBy>
  <cp:revision>226</cp:revision>
  <dcterms:created xsi:type="dcterms:W3CDTF">2017-09-05T16:49:44Z</dcterms:created>
  <dcterms:modified xsi:type="dcterms:W3CDTF">2017-10-30T12:22:30Z</dcterms:modified>
</cp:coreProperties>
</file>